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86" r:id="rId3"/>
    <p:sldId id="285" r:id="rId4"/>
    <p:sldId id="294" r:id="rId5"/>
    <p:sldId id="295" r:id="rId6"/>
    <p:sldId id="304" r:id="rId7"/>
    <p:sldId id="299" r:id="rId8"/>
    <p:sldId id="296" r:id="rId9"/>
    <p:sldId id="301" r:id="rId10"/>
    <p:sldId id="303" r:id="rId11"/>
    <p:sldId id="297" r:id="rId12"/>
    <p:sldId id="306" r:id="rId13"/>
    <p:sldId id="298" r:id="rId14"/>
    <p:sldId id="307" r:id="rId15"/>
    <p:sldId id="302" r:id="rId16"/>
    <p:sldId id="300" r:id="rId17"/>
    <p:sldId id="305" r:id="rId18"/>
    <p:sldId id="289" r:id="rId19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04FC"/>
    <a:srgbClr val="F5D3DC"/>
    <a:srgbClr val="EFCBF1"/>
    <a:srgbClr val="EBBD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7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4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5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96566E-A135-47C5-B666-D77ED219465C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0E1E66-0EA3-46B4-8216-B1B8BE711F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9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0BAA7-22A5-49C2-BA97-E6B0C9CFDA3C}" type="datetimeFigureOut">
              <a:rPr lang="zh-CN" altLang="en-US" smtClean="0"/>
              <a:t>2019/6/19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F56C-685E-485A-BF04-BF7465453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84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D9F56C-685E-485A-BF04-BF7465453AF0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70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2F2F2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27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642340" y="0"/>
            <a:ext cx="5549660" cy="33029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50"/>
          <a:stretch>
            <a:fillRect/>
          </a:stretch>
        </p:blipFill>
        <p:spPr>
          <a:xfrm rot="2551530" flipH="1">
            <a:off x="-4745853" y="3397661"/>
            <a:ext cx="8537070" cy="2772836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1801" y="452077"/>
            <a:ext cx="5948398" cy="59538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973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5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6969" r="2435"/>
          <a:stretch/>
        </p:blipFill>
        <p:spPr>
          <a:xfrm>
            <a:off x="1152584" y="-43543"/>
            <a:ext cx="9646045" cy="2279174"/>
          </a:xfrm>
          <a:prstGeom prst="rect">
            <a:avLst/>
          </a:prstGeom>
          <a:noFill/>
        </p:spPr>
      </p:pic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35496091-69DF-A741-A59E-5D2E65899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0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 flipH="1">
            <a:off x="690112" y="293298"/>
            <a:ext cx="45719" cy="10656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华文细黑"/>
              <a:ea typeface="微软雅黑 Light"/>
            </a:endParaRP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2D943CE5-E185-364D-BE97-9360EE7B2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3299"/>
            <a:ext cx="10515600" cy="11374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8CD804B-A5FA-5E4B-9191-92AC4AEF18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028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3"/>
            <a:ext cx="12192000" cy="6854573"/>
          </a:xfrm>
          <a:prstGeom prst="rect">
            <a:avLst/>
          </a:prstGeom>
        </p:spPr>
      </p:pic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C15E2EB9-B231-9543-807B-1417371674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69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145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1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203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669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825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9780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69400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63683-69C5-4225-8B2B-0C82CECB940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62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www.kaggle.com/c/human-protein-atlas-image-classification/overview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roteinatlas.org/learn/dictionary/cel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732179" y="1498865"/>
            <a:ext cx="7773531" cy="166199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軟體工程期末專題報告</a:t>
            </a:r>
            <a:endParaRPr lang="en-US" altLang="zh-CN" sz="32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人類蛋白質圖譜圖像分類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4B55A2-CE4C-4E21-88B6-165B86513B71}"/>
              </a:ext>
            </a:extLst>
          </p:cNvPr>
          <p:cNvSpPr txBox="1"/>
          <p:nvPr/>
        </p:nvSpPr>
        <p:spPr>
          <a:xfrm>
            <a:off x="2119429" y="3190099"/>
            <a:ext cx="6999032" cy="5847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en" altLang="zh-TW" sz="3200" dirty="0">
                <a:solidFill>
                  <a:schemeClr val="bg1"/>
                </a:solidFill>
              </a:rPr>
              <a:t>Human Protein Atlas Image Classification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C839D8C-C6D1-4756-9827-ABC6F1E82B1E}"/>
              </a:ext>
            </a:extLst>
          </p:cNvPr>
          <p:cNvSpPr txBox="1"/>
          <p:nvPr/>
        </p:nvSpPr>
        <p:spPr>
          <a:xfrm>
            <a:off x="4518484" y="4208835"/>
            <a:ext cx="3155031" cy="1422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Heiti TC Medium" pitchFamily="2" charset="-128"/>
                <a:ea typeface="Heiti TC Medium" pitchFamily="2" charset="-128"/>
              </a:rPr>
              <a:t>組員：</a:t>
            </a:r>
            <a:r>
              <a:rPr lang="en-US" altLang="zh-TW" sz="2000" dirty="0">
                <a:latin typeface="Heiti TC Medium" pitchFamily="2" charset="-128"/>
                <a:ea typeface="Heiti TC Medium" pitchFamily="2" charset="-128"/>
              </a:rPr>
              <a:t>710736107</a:t>
            </a:r>
            <a:r>
              <a:rPr lang="zh-TW" altLang="en-US" sz="2000" dirty="0">
                <a:latin typeface="Heiti TC Medium" pitchFamily="2" charset="-128"/>
                <a:ea typeface="Heiti TC Medium" pitchFamily="2" charset="-128"/>
              </a:rPr>
              <a:t> 呂杰儒</a:t>
            </a:r>
            <a:endParaRPr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Heiti TC Medium" pitchFamily="2" charset="-128"/>
                <a:ea typeface="Heiti TC Medium" pitchFamily="2" charset="-128"/>
              </a:rPr>
              <a:t>            </a:t>
            </a:r>
            <a:r>
              <a:rPr lang="en-US" altLang="zh-CN" sz="2000" dirty="0">
                <a:latin typeface="Heiti TC Medium" pitchFamily="2" charset="-128"/>
                <a:ea typeface="Heiti TC Medium" pitchFamily="2" charset="-128"/>
              </a:rPr>
              <a:t>710736501</a:t>
            </a:r>
            <a:r>
              <a:rPr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CN" altLang="en-US" sz="2000" dirty="0">
                <a:latin typeface="Heiti TC Medium" pitchFamily="2" charset="-128"/>
                <a:ea typeface="Heiti TC Medium" pitchFamily="2" charset="-128"/>
              </a:rPr>
              <a:t>王澤生</a:t>
            </a:r>
            <a:endParaRPr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Heiti TC Medium" pitchFamily="2" charset="-128"/>
                <a:ea typeface="Heiti TC Medium" pitchFamily="2" charset="-128"/>
              </a:rPr>
              <a:t>指導老師：陳宗天</a:t>
            </a:r>
            <a:r>
              <a:rPr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lang="zh-CN" altLang="en-US" sz="2000" dirty="0">
                <a:latin typeface="Heiti TC Medium" pitchFamily="2" charset="-128"/>
                <a:ea typeface="Heiti TC Medium" pitchFamily="2" charset="-128"/>
              </a:rPr>
              <a:t>老師</a:t>
            </a:r>
          </a:p>
        </p:txBody>
      </p:sp>
    </p:spTree>
    <p:extLst>
      <p:ext uri="{BB962C8B-B14F-4D97-AF65-F5344CB8AC3E}">
        <p14:creationId xmlns:p14="http://schemas.microsoft.com/office/powerpoint/2010/main" val="235255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eiti TC Medium" pitchFamily="2" charset="-128"/>
                <a:ea typeface="Heiti TC Medium" pitchFamily="2" charset="-128"/>
              </a:rPr>
              <a:t>Split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A41C55-9595-7F40-8F7A-FC186BF6630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8703"/>
            <a:ext cx="12192000" cy="345195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00C6C8-1395-454E-B794-ECFBDD24D340}"/>
              </a:ext>
            </a:extLst>
          </p:cNvPr>
          <p:cNvSpPr/>
          <p:nvPr/>
        </p:nvSpPr>
        <p:spPr>
          <a:xfrm>
            <a:off x="265042" y="1639924"/>
            <a:ext cx="9216887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from </a:t>
            </a: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sklearn.model_selection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import </a:t>
            </a: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train_test_split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5997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4BBDD1-7A2B-3F45-97E2-F3938FF3B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Heiti TC Medium" pitchFamily="2" charset="-128"/>
                <a:ea typeface="Heiti TC Medium" pitchFamily="2" charset="-128"/>
              </a:rPr>
              <a:t>DataGenerator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BFEBAF6-F213-F94F-AF56-65CC36E97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5E2A81-46E4-9B46-8ED4-CFF44AC3071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556" y="1207030"/>
            <a:ext cx="9666888" cy="56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63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>
                <a:latin typeface="Heiti TC Medium" pitchFamily="2" charset="-128"/>
                <a:ea typeface="Heiti TC Medium" pitchFamily="2" charset="-128"/>
              </a:rPr>
              <a:t>Data Augmentation</a:t>
            </a:r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58A44-BFF6-864B-BEBA-15CB1E7773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446206"/>
            <a:ext cx="8209750" cy="32941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D9B7E41-F33B-FC4E-954A-AE5F96702D1C}"/>
              </a:ext>
            </a:extLst>
          </p:cNvPr>
          <p:cNvSpPr/>
          <p:nvPr/>
        </p:nvSpPr>
        <p:spPr>
          <a:xfrm>
            <a:off x="265042" y="1639924"/>
            <a:ext cx="9216887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隨機旋轉圖片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080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891BA-CF94-D346-843F-015B748B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" altLang="zh-TW" dirty="0">
                <a:latin typeface="Heiti TC Medium" pitchFamily="2" charset="-128"/>
                <a:ea typeface="Heiti TC Medium" pitchFamily="2" charset="-128"/>
              </a:rPr>
              <a:t>Make Model</a:t>
            </a:r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85654E-0C1F-E441-BE01-CF524B6EC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0A7E475-28B7-FC45-B428-C9633A151B44}"/>
              </a:ext>
            </a:extLst>
          </p:cNvPr>
          <p:cNvSpPr txBox="1"/>
          <p:nvPr/>
        </p:nvSpPr>
        <p:spPr>
          <a:xfrm>
            <a:off x="1227675" y="1153925"/>
            <a:ext cx="10367878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運用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keras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中 </a:t>
            </a:r>
            <a:r>
              <a:rPr kumimoji="1" lang="en" altLang="zh-TW" sz="2000" dirty="0">
                <a:latin typeface="Heiti TC Medium" pitchFamily="2" charset="-128"/>
                <a:ea typeface="Heiti TC Medium" pitchFamily="2" charset="-128"/>
              </a:rPr>
              <a:t>InceptionResNetV2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預訓練模型，基於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139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x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139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圖片訓練。</a:t>
            </a:r>
            <a:endParaRPr kumimoji="1" lang="en" altLang="zh-TW" sz="2000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E3B0F17-DC37-0841-906D-501DF030A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7675" y="2046475"/>
            <a:ext cx="7391400" cy="36576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1D6BE0A-E0C3-5B4A-98A3-6F92EC986AF8}"/>
              </a:ext>
            </a:extLst>
          </p:cNvPr>
          <p:cNvSpPr txBox="1"/>
          <p:nvPr/>
        </p:nvSpPr>
        <p:spPr>
          <a:xfrm>
            <a:off x="8794376" y="2395214"/>
            <a:ext cx="3397624" cy="59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285750" indent="-285750">
              <a:lnSpc>
                <a:spcPct val="200000"/>
              </a:lnSpc>
              <a:buFont typeface="Wingdings" pitchFamily="2" charset="2"/>
              <a:buChar char="n"/>
              <a:defRPr kumimoji="1" sz="2000">
                <a:latin typeface="Heiti TC Medium" pitchFamily="2" charset="-128"/>
                <a:ea typeface="Heiti TC Medium" pitchFamily="2" charset="-128"/>
              </a:defRPr>
            </a:lvl1pPr>
          </a:lstStyle>
          <a:p>
            <a:pPr marL="0" indent="0">
              <a:buNone/>
            </a:pPr>
            <a:r>
              <a:rPr lang="en" altLang="zh-TW" dirty="0" err="1"/>
              <a:t>img_shape</a:t>
            </a:r>
            <a:r>
              <a:rPr lang="en" altLang="zh-TW" dirty="0"/>
              <a:t> = (256, 256, </a:t>
            </a:r>
            <a:r>
              <a:rPr lang="en-US" altLang="zh-CN" dirty="0"/>
              <a:t>4</a:t>
            </a:r>
            <a:r>
              <a:rPr lang="en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2747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Learning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Rate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9B7E41-F33B-FC4E-954A-AE5F96702D1C}"/>
              </a:ext>
            </a:extLst>
          </p:cNvPr>
          <p:cNvSpPr/>
          <p:nvPr/>
        </p:nvSpPr>
        <p:spPr>
          <a:xfrm>
            <a:off x="265042" y="1639924"/>
            <a:ext cx="9216887" cy="597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調節學習率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4F7EE10E-CC32-6643-A0F6-2AF2E1B20F3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2446206"/>
            <a:ext cx="10515600" cy="37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69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9891BA-CF94-D346-843F-015B748B1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" altLang="zh-TW" dirty="0">
                <a:latin typeface="Heiti TC Medium" pitchFamily="2" charset="-128"/>
                <a:ea typeface="Heiti TC Medium" pitchFamily="2" charset="-128"/>
              </a:rPr>
              <a:t>Metric</a:t>
            </a:r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85654E-0C1F-E441-BE01-CF524B6EC0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14</a:t>
            </a:fld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3721D6E-5AE5-F445-A974-62ED51AF5364}"/>
              </a:ext>
            </a:extLst>
          </p:cNvPr>
          <p:cNvGrpSpPr/>
          <p:nvPr/>
        </p:nvGrpSpPr>
        <p:grpSpPr>
          <a:xfrm>
            <a:off x="3525547" y="1563717"/>
            <a:ext cx="8387053" cy="3388360"/>
            <a:chOff x="3525547" y="0"/>
            <a:chExt cx="8387053" cy="3388360"/>
          </a:xfrm>
        </p:grpSpPr>
        <p:pic>
          <p:nvPicPr>
            <p:cNvPr id="8" name="图片 7" descr="图片包含 文字, 地图&#10;&#10;描述已自动生成">
              <a:extLst>
                <a:ext uri="{FF2B5EF4-FFF2-40B4-BE49-F238E27FC236}">
                  <a16:creationId xmlns:a16="http://schemas.microsoft.com/office/drawing/2014/main" id="{05E7B483-5AE5-5E41-B7A1-046C02AFE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/>
          </p:blipFill>
          <p:spPr>
            <a:xfrm>
              <a:off x="3525547" y="0"/>
              <a:ext cx="4119852" cy="3388360"/>
            </a:xfrm>
            <a:prstGeom prst="rect">
              <a:avLst/>
            </a:prstGeom>
          </p:spPr>
        </p:pic>
        <p:pic>
          <p:nvPicPr>
            <p:cNvPr id="10" name="图片 9" descr="图片包含 文字, 地图&#10;&#10;描述已自动生成">
              <a:extLst>
                <a:ext uri="{FF2B5EF4-FFF2-40B4-BE49-F238E27FC236}">
                  <a16:creationId xmlns:a16="http://schemas.microsoft.com/office/drawing/2014/main" id="{15304406-F6D7-2F4C-BF44-794F28A01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45399" y="0"/>
              <a:ext cx="4267201" cy="3388360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B4C1E92F-C7DB-4641-A7C9-084390B27E61}"/>
              </a:ext>
            </a:extLst>
          </p:cNvPr>
          <p:cNvSpPr/>
          <p:nvPr/>
        </p:nvSpPr>
        <p:spPr>
          <a:xfrm>
            <a:off x="838200" y="2380734"/>
            <a:ext cx="18133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epoch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=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25</a:t>
            </a:r>
          </a:p>
          <a:p>
            <a:endParaRPr kumimoji="1" lang="en-US" altLang="zh-CN" dirty="0">
              <a:latin typeface="Heiti TC Medium" pitchFamily="2" charset="-128"/>
              <a:ea typeface="Heiti TC Medium" pitchFamily="2" charset="-128"/>
            </a:endParaRPr>
          </a:p>
          <a:p>
            <a:r>
              <a:rPr kumimoji="1" lang="en-US" altLang="zh-CN" dirty="0" err="1">
                <a:latin typeface="Heiti TC Medium" pitchFamily="2" charset="-128"/>
                <a:ea typeface="Heiti TC Medium" pitchFamily="2" charset="-128"/>
              </a:rPr>
              <a:t>batchsize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=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32</a:t>
            </a:r>
          </a:p>
          <a:p>
            <a:endParaRPr kumimoji="1" lang="en-US" altLang="zh-CN" dirty="0">
              <a:latin typeface="Heiti TC Medium" pitchFamily="2" charset="-128"/>
              <a:ea typeface="Heiti TC Medium" pitchFamily="2" charset="-128"/>
            </a:endParaRPr>
          </a:p>
          <a:p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Learning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rate</a:t>
            </a:r>
          </a:p>
          <a:p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0.001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→</a:t>
            </a:r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dirty="0">
                <a:latin typeface="Heiti TC Medium" pitchFamily="2" charset="-128"/>
                <a:ea typeface="Heiti TC Medium" pitchFamily="2" charset="-128"/>
              </a:rPr>
              <a:t>0.0001</a:t>
            </a:r>
          </a:p>
        </p:txBody>
      </p:sp>
    </p:spTree>
    <p:extLst>
      <p:ext uri="{BB962C8B-B14F-4D97-AF65-F5344CB8AC3E}">
        <p14:creationId xmlns:p14="http://schemas.microsoft.com/office/powerpoint/2010/main" val="306984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A95BAD9-EEF1-DD47-BBB3-311E1C8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>
                <a:latin typeface="Heiti TC Medium" pitchFamily="2" charset="-128"/>
                <a:ea typeface="Heiti TC Medium" pitchFamily="2" charset="-128"/>
              </a:rPr>
              <a:t>訓練結果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058D3E-D01C-2A48-9BA1-C2084FCA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BAC7F2E-6BC6-3648-8099-847E0D893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1733550"/>
            <a:ext cx="120904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89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4A95BAD9-EEF1-DD47-BBB3-311E1C8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未來建議</a:t>
            </a:r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058D3E-D01C-2A48-9BA1-C2084FCAC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6" name="文字方塊 16">
            <a:extLst>
              <a:ext uri="{FF2B5EF4-FFF2-40B4-BE49-F238E27FC236}">
                <a16:creationId xmlns:a16="http://schemas.microsoft.com/office/drawing/2014/main" id="{DBE8B1BB-B116-DF41-954C-831605C04199}"/>
              </a:ext>
            </a:extLst>
          </p:cNvPr>
          <p:cNvSpPr txBox="1"/>
          <p:nvPr/>
        </p:nvSpPr>
        <p:spPr>
          <a:xfrm>
            <a:off x="1177979" y="2033094"/>
            <a:ext cx="10367878" cy="367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計算效能限制，無法使用更大分辨率訓練。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模型資料不平均，可以找外部圖片擴充資料集。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使用更多的 </a:t>
            </a:r>
            <a:r>
              <a:rPr kumimoji="1" lang="en" altLang="zh-CN" sz="2000" dirty="0">
                <a:latin typeface="Heiti TC Medium" pitchFamily="2" charset="-128"/>
                <a:ea typeface="Heiti TC Medium" pitchFamily="2" charset="-128"/>
              </a:rPr>
              <a:t>Data Augmentation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擴充資料集。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模型在訓練集、開發集、測試集上的表現不一致。有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Overfitting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的可能。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未使用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Cross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Validation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200000"/>
              </a:lnSpc>
            </a:pP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3715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6618AF6-ECBB-7342-BDDE-D3DA31BB266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10313"/>
            <a:ext cx="2743200" cy="365125"/>
          </a:xfrm>
        </p:spPr>
        <p:txBody>
          <a:bodyPr/>
          <a:lstStyle/>
          <a:p>
            <a:fld id="{7F963683-69C5-4225-8B2B-0C82CECB9400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EDE6319-D082-3A4F-A5CE-935E14EADC5C}"/>
              </a:ext>
            </a:extLst>
          </p:cNvPr>
          <p:cNvSpPr txBox="1"/>
          <p:nvPr/>
        </p:nvSpPr>
        <p:spPr>
          <a:xfrm>
            <a:off x="2914650" y="2875002"/>
            <a:ext cx="63627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600" b="1" dirty="0">
                <a:latin typeface="Heiti TC Medium" pitchFamily="2" charset="-128"/>
                <a:ea typeface="Heiti TC Medium" pitchFamily="2" charset="-128"/>
              </a:rPr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3059681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DC10B-1E1C-7A43-AB68-D21EE7B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48"/>
            <a:ext cx="10515600" cy="590931"/>
          </a:xfrm>
          <a:noFill/>
        </p:spPr>
        <p:txBody>
          <a:bodyPr vert="horz" wrap="square" rtlCol="0">
            <a:spAutoFit/>
          </a:bodyPr>
          <a:lstStyle/>
          <a:p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檔案資料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7F2D4186-8135-AD46-A785-73DFECD38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C9808F-A1FA-2746-AD7C-CC637954C5F1}"/>
              </a:ext>
            </a:extLst>
          </p:cNvPr>
          <p:cNvSpPr/>
          <p:nvPr/>
        </p:nvSpPr>
        <p:spPr>
          <a:xfrm>
            <a:off x="117887" y="6492874"/>
            <a:ext cx="68191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資料來源：</a:t>
            </a:r>
            <a:r>
              <a:rPr lang="en" altLang="zh-TW" sz="1400" dirty="0">
                <a:hlinkClick r:id="rId2"/>
              </a:rPr>
              <a:t>https://www.kaggle.com/c/human-protein-atlas-image-classification/overview</a:t>
            </a:r>
            <a:endParaRPr lang="zh-TW" altLang="en-US" sz="1400" dirty="0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9C8685D-8919-7C4E-BE99-9157BCEA99F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758950"/>
            <a:ext cx="3848100" cy="3695700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46B755-8AA5-3B48-9D99-4E6912E22BDB}"/>
              </a:ext>
            </a:extLst>
          </p:cNvPr>
          <p:cNvSpPr txBox="1"/>
          <p:nvPr/>
        </p:nvSpPr>
        <p:spPr>
          <a:xfrm>
            <a:off x="5241145" y="1649282"/>
            <a:ext cx="6438900" cy="3559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train.csv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-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文件名與標籤</a:t>
            </a:r>
            <a:endParaRPr kumimoji="1"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en" altLang="zh-TW" sz="2000" dirty="0" err="1">
                <a:latin typeface="Heiti TC Medium" pitchFamily="2" charset="-128"/>
                <a:ea typeface="Heiti TC Medium" pitchFamily="2" charset="-128"/>
              </a:rPr>
              <a:t>sample_submission.csv</a:t>
            </a:r>
            <a:r>
              <a:rPr kumimoji="1" lang="en" altLang="zh-TW" sz="2000" dirty="0">
                <a:latin typeface="Heiti TC Medium" pitchFamily="2" charset="-128"/>
                <a:ea typeface="Heiti TC Medium" pitchFamily="2" charset="-128"/>
              </a:rPr>
              <a:t> -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提交樣本</a:t>
            </a:r>
            <a:endParaRPr kumimoji="1"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en" altLang="zh-TW" sz="2000" dirty="0" err="1">
                <a:latin typeface="Heiti TC Medium" pitchFamily="2" charset="-128"/>
                <a:ea typeface="Heiti TC Medium" pitchFamily="2" charset="-128"/>
              </a:rPr>
              <a:t>train.zip</a:t>
            </a:r>
            <a:r>
              <a:rPr kumimoji="1" lang="en" altLang="zh-TW" sz="2000" dirty="0">
                <a:latin typeface="Heiti TC Medium" pitchFamily="2" charset="-128"/>
                <a:ea typeface="Heiti TC Medium" pitchFamily="2" charset="-128"/>
              </a:rPr>
              <a:t> -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訓練集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en" altLang="zh-TW" sz="2000" dirty="0" err="1">
                <a:latin typeface="Heiti TC Medium" pitchFamily="2" charset="-128"/>
                <a:ea typeface="Heiti TC Medium" pitchFamily="2" charset="-128"/>
              </a:rPr>
              <a:t>test.zip</a:t>
            </a:r>
            <a:r>
              <a:rPr kumimoji="1" lang="en" altLang="zh-TW" sz="2000" dirty="0">
                <a:latin typeface="Heiti TC Medium" pitchFamily="2" charset="-128"/>
                <a:ea typeface="Heiti TC Medium" pitchFamily="2" charset="-128"/>
              </a:rPr>
              <a:t> -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測試集</a:t>
            </a:r>
            <a:endParaRPr kumimoji="1" lang="en-US" altLang="zh-TW" sz="24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200000"/>
              </a:lnSpc>
            </a:pP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文件類型</a:t>
            </a:r>
            <a:endParaRPr kumimoji="1"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 marL="914400" lvl="1" indent="-457200">
              <a:lnSpc>
                <a:spcPct val="150000"/>
              </a:lnSpc>
              <a:buFont typeface="Wingdings" pitchFamily="2" charset="2"/>
              <a:buAutoNum type="circleNumWdWhitePlain"/>
            </a:pPr>
            <a:r>
              <a:rPr kumimoji="1" lang="en" altLang="zh-TW" sz="2000" dirty="0">
                <a:latin typeface="Heiti TC Medium" pitchFamily="2" charset="-128"/>
                <a:ea typeface="Heiti TC Medium" pitchFamily="2" charset="-128"/>
              </a:rPr>
              <a:t>512 x 512 </a:t>
            </a:r>
            <a:r>
              <a:rPr kumimoji="1" lang="en" altLang="zh-TW" sz="2000" dirty="0" err="1">
                <a:latin typeface="Heiti TC Medium" pitchFamily="2" charset="-128"/>
                <a:ea typeface="Heiti TC Medium" pitchFamily="2" charset="-128"/>
              </a:rPr>
              <a:t>png</a:t>
            </a:r>
            <a:endParaRPr kumimoji="1" lang="en" altLang="zh-TW" sz="20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36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DC10B-1E1C-7A43-AB68-D21EE7B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48"/>
            <a:ext cx="10515600" cy="590931"/>
          </a:xfr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需要預測的</a:t>
            </a:r>
            <a:r>
              <a:rPr lang="zh-TW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蛋白質種類</a:t>
            </a: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7F2D4186-8135-AD46-A785-73DFECD38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2</a:t>
            </a:fld>
            <a:endParaRPr lang="zh-CN" altLang="en-US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FB8CADF0-4DC9-3A4D-9713-54EDD85B1473}"/>
              </a:ext>
            </a:extLst>
          </p:cNvPr>
          <p:cNvGrpSpPr/>
          <p:nvPr/>
        </p:nvGrpSpPr>
        <p:grpSpPr>
          <a:xfrm>
            <a:off x="490603" y="1711401"/>
            <a:ext cx="3413122" cy="2433223"/>
            <a:chOff x="19046" y="1639884"/>
            <a:chExt cx="2667007" cy="2433223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EA0326C-E638-C047-BD31-FD63B1ACC7DE}"/>
                </a:ext>
              </a:extLst>
            </p:cNvPr>
            <p:cNvSpPr/>
            <p:nvPr/>
          </p:nvSpPr>
          <p:spPr>
            <a:xfrm>
              <a:off x="19046" y="1639884"/>
              <a:ext cx="2667005" cy="495300"/>
            </a:xfrm>
            <a:prstGeom prst="rect">
              <a:avLst/>
            </a:prstGeom>
            <a:solidFill>
              <a:srgbClr val="F5D3DC"/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細胞核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CD68E27-EA40-8D4D-A4C7-65106C8860D6}"/>
                </a:ext>
              </a:extLst>
            </p:cNvPr>
            <p:cNvSpPr/>
            <p:nvPr/>
          </p:nvSpPr>
          <p:spPr>
            <a:xfrm>
              <a:off x="19047" y="2134115"/>
              <a:ext cx="2667006" cy="19389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C0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0.  Nucleoplasm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1.  Nuclear membrane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2.  Nucleoli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3.  Nucleoli fibrillar center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4.  Nuclear speckles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5.  Nuclear bodies  </a:t>
              </a: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7AE27261-090F-F545-AE45-090567AE759B}"/>
              </a:ext>
            </a:extLst>
          </p:cNvPr>
          <p:cNvGrpSpPr/>
          <p:nvPr/>
        </p:nvGrpSpPr>
        <p:grpSpPr>
          <a:xfrm>
            <a:off x="4062686" y="1696906"/>
            <a:ext cx="3413119" cy="4279883"/>
            <a:chOff x="2768600" y="1638815"/>
            <a:chExt cx="2667006" cy="427988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3A0B775-6A3B-E148-8D70-D9311275E5FA}"/>
                </a:ext>
              </a:extLst>
            </p:cNvPr>
            <p:cNvSpPr/>
            <p:nvPr/>
          </p:nvSpPr>
          <p:spPr>
            <a:xfrm flipH="1">
              <a:off x="2768600" y="1638815"/>
              <a:ext cx="2667004" cy="4953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細胞器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0A5A77C-10E4-7E4C-824B-758F829B5252}"/>
                </a:ext>
              </a:extLst>
            </p:cNvPr>
            <p:cNvSpPr/>
            <p:nvPr/>
          </p:nvSpPr>
          <p:spPr>
            <a:xfrm>
              <a:off x="2768600" y="2133046"/>
              <a:ext cx="2667006" cy="378565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6. Endoplasmic reticulum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7. Golgi apparatus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8. Peroxisomes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9. Endosomes   </a:t>
              </a:r>
            </a:p>
            <a:p>
              <a:pPr marL="342900" indent="-342900">
                <a:buAutoNum type="arabicPeriod" startAt="10"/>
              </a:pP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Lysosomes 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pPr marL="342900" indent="-342900">
                <a:buAutoNum type="arabicPeriod" startAt="17"/>
              </a:pP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Mitotic spindle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pPr marL="342900" indent="-342900">
                <a:buAutoNum type="arabicPeriod" startAt="19"/>
              </a:pP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Centrosome 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20.</a:t>
              </a: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Lipid droplets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23. Mitochondria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24. Aggresome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26. Cytoplasmic bodies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27. Rods &amp; rings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354637DD-C89F-7942-9670-565188C683D2}"/>
              </a:ext>
            </a:extLst>
          </p:cNvPr>
          <p:cNvGrpSpPr/>
          <p:nvPr/>
        </p:nvGrpSpPr>
        <p:grpSpPr>
          <a:xfrm>
            <a:off x="7614335" y="1696906"/>
            <a:ext cx="4298265" cy="2427323"/>
            <a:chOff x="5581649" y="3821525"/>
            <a:chExt cx="3413122" cy="242732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07954F-9B6A-704F-8B6F-62783B635875}"/>
                </a:ext>
              </a:extLst>
            </p:cNvPr>
            <p:cNvSpPr/>
            <p:nvPr/>
          </p:nvSpPr>
          <p:spPr>
            <a:xfrm flipH="1">
              <a:off x="5581649" y="3821525"/>
              <a:ext cx="3413122" cy="4953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細胞骨架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5D181C6-4CA5-F743-9AB2-39E6B01CB166}"/>
                </a:ext>
              </a:extLst>
            </p:cNvPr>
            <p:cNvSpPr/>
            <p:nvPr/>
          </p:nvSpPr>
          <p:spPr>
            <a:xfrm>
              <a:off x="5581649" y="4309856"/>
              <a:ext cx="3413122" cy="19389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11. Intermediate filaments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12. Actin filaments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13. Focal adhesion sites   </a:t>
              </a: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14. Microtubules   </a:t>
              </a:r>
            </a:p>
            <a:p>
              <a:pPr marL="342900" indent="-342900">
                <a:buAutoNum type="arabicPeriod" startAt="15"/>
              </a:pP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Microtubule ends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18.</a:t>
              </a: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Microtubule organizing center</a:t>
              </a:r>
            </a:p>
          </p:txBody>
        </p:sp>
      </p:grp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D67AC99-9F07-624A-967D-1F7C2F950A1E}"/>
              </a:ext>
            </a:extLst>
          </p:cNvPr>
          <p:cNvGrpSpPr/>
          <p:nvPr/>
        </p:nvGrpSpPr>
        <p:grpSpPr>
          <a:xfrm>
            <a:off x="490603" y="4366982"/>
            <a:ext cx="3406766" cy="1195507"/>
            <a:chOff x="5653527" y="1637746"/>
            <a:chExt cx="2343911" cy="1195507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BF4B458-A8F7-684E-943E-B9F7DA7A7B57}"/>
                </a:ext>
              </a:extLst>
            </p:cNvPr>
            <p:cNvSpPr/>
            <p:nvPr/>
          </p:nvSpPr>
          <p:spPr>
            <a:xfrm flipH="1">
              <a:off x="5653527" y="1637746"/>
              <a:ext cx="2343911" cy="4953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細胞間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EE2F2E2-64CF-6248-9F73-094CFEF73F89}"/>
                </a:ext>
              </a:extLst>
            </p:cNvPr>
            <p:cNvSpPr/>
            <p:nvPr/>
          </p:nvSpPr>
          <p:spPr>
            <a:xfrm>
              <a:off x="5653530" y="2125367"/>
              <a:ext cx="2343908" cy="7078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pPr marL="342900" indent="-342900">
                <a:buAutoNum type="arabicPeriod" startAt="16"/>
              </a:pPr>
              <a:r>
                <a:rPr lang="en-US" altLang="zh-TW" sz="2000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Cytokinetic bridge </a:t>
              </a:r>
              <a:endParaRPr lang="en-US" altLang="zh-TW" sz="20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22. Cell junctions  </a:t>
              </a:r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BB82EB0-A9D3-694E-98BC-6EB707A25685}"/>
              </a:ext>
            </a:extLst>
          </p:cNvPr>
          <p:cNvGrpSpPr/>
          <p:nvPr/>
        </p:nvGrpSpPr>
        <p:grpSpPr>
          <a:xfrm>
            <a:off x="7658329" y="4351034"/>
            <a:ext cx="3215947" cy="894341"/>
            <a:chOff x="8178473" y="2737493"/>
            <a:chExt cx="3215947" cy="894341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9815C35-BE78-7249-9B76-6EE979441B81}"/>
                </a:ext>
              </a:extLst>
            </p:cNvPr>
            <p:cNvSpPr/>
            <p:nvPr/>
          </p:nvSpPr>
          <p:spPr>
            <a:xfrm flipH="1">
              <a:off x="8178473" y="2737493"/>
              <a:ext cx="3215944" cy="495300"/>
            </a:xfrm>
            <a:prstGeom prst="rect">
              <a:avLst/>
            </a:prstGeom>
            <a:solidFill>
              <a:srgbClr val="EFCBF1"/>
            </a:solidFill>
            <a:ln w="38100">
              <a:solidFill>
                <a:srgbClr val="B304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細胞膜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0B27C2-985C-D64B-8AC4-141C18DDA921}"/>
                </a:ext>
              </a:extLst>
            </p:cNvPr>
            <p:cNvSpPr/>
            <p:nvPr/>
          </p:nvSpPr>
          <p:spPr>
            <a:xfrm>
              <a:off x="8178475" y="3231724"/>
              <a:ext cx="3215945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B304FC"/>
              </a:solidFill>
            </a:ln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21. Plasma membrane   </a:t>
              </a: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51595C95-BD2C-064C-BB96-71FAD655BC13}"/>
              </a:ext>
            </a:extLst>
          </p:cNvPr>
          <p:cNvGrpSpPr/>
          <p:nvPr/>
        </p:nvGrpSpPr>
        <p:grpSpPr>
          <a:xfrm>
            <a:off x="7658330" y="5396576"/>
            <a:ext cx="1612900" cy="894876"/>
            <a:chOff x="10172696" y="1689974"/>
            <a:chExt cx="1612900" cy="894876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9EBA299-543C-D944-9DA4-CEF3B89AF49B}"/>
                </a:ext>
              </a:extLst>
            </p:cNvPr>
            <p:cNvSpPr/>
            <p:nvPr/>
          </p:nvSpPr>
          <p:spPr>
            <a:xfrm flipH="1">
              <a:off x="10172696" y="1689974"/>
              <a:ext cx="1612900" cy="495300"/>
            </a:xfrm>
            <a:prstGeom prst="rect">
              <a:avLst/>
            </a:prstGeom>
            <a:solidFill>
              <a:srgbClr val="EFCBF1"/>
            </a:solidFill>
            <a:ln w="38100">
              <a:solidFill>
                <a:srgbClr val="B304F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solidFill>
                    <a:schemeClr val="tx1"/>
                  </a:solidFill>
                  <a:latin typeface="Heiti TC Medium" pitchFamily="2" charset="-128"/>
                  <a:ea typeface="Heiti TC Medium" pitchFamily="2" charset="-128"/>
                </a:rPr>
                <a:t>細胞質液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402EDD1-A603-6B49-B715-19B00ECA9F2A}"/>
                </a:ext>
              </a:extLst>
            </p:cNvPr>
            <p:cNvSpPr/>
            <p:nvPr/>
          </p:nvSpPr>
          <p:spPr>
            <a:xfrm>
              <a:off x="10172696" y="2184740"/>
              <a:ext cx="1612900" cy="4001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B304FC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TW" altLang="en-US" sz="2000" dirty="0">
                  <a:latin typeface="Heiti TC Medium" pitchFamily="2" charset="-128"/>
                  <a:ea typeface="Heiti TC Medium" pitchFamily="2" charset="-128"/>
                </a:rPr>
                <a:t>25. Cytosol   </a:t>
              </a: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9C9808F-A1FA-2746-AD7C-CC637954C5F1}"/>
              </a:ext>
            </a:extLst>
          </p:cNvPr>
          <p:cNvSpPr/>
          <p:nvPr/>
        </p:nvSpPr>
        <p:spPr>
          <a:xfrm>
            <a:off x="117887" y="6492874"/>
            <a:ext cx="4795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/>
              <a:t>資料來源：</a:t>
            </a:r>
            <a:r>
              <a:rPr lang="en" altLang="zh-CN" sz="1400" dirty="0">
                <a:hlinkClick r:id="rId2"/>
              </a:rPr>
              <a:t>https://www.proteinatlas.org/learn/dictionary/cell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9875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DC10B-1E1C-7A43-AB68-D21EE7B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48"/>
            <a:ext cx="2123362" cy="590931"/>
          </a:xfr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訓練資料</a:t>
            </a:r>
            <a:endParaRPr lang="zh-TW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7F2D4186-8135-AD46-A785-73DFECD38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524B4E-4A69-8641-9C32-8E73FCF7B526}"/>
              </a:ext>
            </a:extLst>
          </p:cNvPr>
          <p:cNvSpPr/>
          <p:nvPr/>
        </p:nvSpPr>
        <p:spPr>
          <a:xfrm>
            <a:off x="3096566" y="70100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dirty="0" err="1">
                <a:latin typeface="Heiti TC Medium" pitchFamily="2" charset="-128"/>
                <a:ea typeface="Heiti TC Medium" pitchFamily="2" charset="-128"/>
              </a:rPr>
              <a:t>train.csv</a:t>
            </a:r>
            <a:endParaRPr kumimoji="1" lang="zh-CN" altLang="en-US" dirty="0"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0AFC51-7B97-2E41-8F2D-D83326F810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888" y="1331183"/>
            <a:ext cx="4682494" cy="4825810"/>
          </a:xfrm>
          <a:prstGeom prst="rect">
            <a:avLst/>
          </a:prstGeom>
        </p:spPr>
      </p:pic>
      <p:pic>
        <p:nvPicPr>
          <p:cNvPr id="7" name="图片 6" descr="图片包含 屏幕截图, 物体, 矢量图形, 文档&#10;&#10;低可信度描述已自动生成">
            <a:extLst>
              <a:ext uri="{FF2B5EF4-FFF2-40B4-BE49-F238E27FC236}">
                <a16:creationId xmlns:a16="http://schemas.microsoft.com/office/drawing/2014/main" id="{4F13F092-4ADF-D54B-B9AC-96E2A21CD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7508" y="699818"/>
            <a:ext cx="6600606" cy="546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1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1DC10B-1E1C-7A43-AB68-D21EE7B87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548"/>
            <a:ext cx="10515600" cy="590931"/>
          </a:xfr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困難及解決辦法</a:t>
            </a:r>
            <a:endParaRPr lang="zh-TW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5" name="投影片編號版面配置區 34">
            <a:extLst>
              <a:ext uri="{FF2B5EF4-FFF2-40B4-BE49-F238E27FC236}">
                <a16:creationId xmlns:a16="http://schemas.microsoft.com/office/drawing/2014/main" id="{7F2D4186-8135-AD46-A785-73DFECD38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946B755-8AA5-3B48-9D99-4E6912E22BDB}"/>
              </a:ext>
            </a:extLst>
          </p:cNvPr>
          <p:cNvSpPr txBox="1"/>
          <p:nvPr/>
        </p:nvSpPr>
        <p:spPr>
          <a:xfrm>
            <a:off x="1227675" y="1153925"/>
            <a:ext cx="10367878" cy="552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資料集分佈不均勻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lvl="1">
              <a:lnSpc>
                <a:spcPct val="200000"/>
              </a:lnSpc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運用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Oversampling 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的方法，增加次要類別的數量，與使用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focal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loss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 檢測。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資料量較大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(17GB)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，計算量較大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將圖片縮小為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 256*256</a:t>
            </a: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因為一次將所有資料上傳，雲端的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CN" sz="2000" dirty="0">
                <a:latin typeface="Heiti TC Medium" pitchFamily="2" charset="-128"/>
                <a:ea typeface="Heiti TC Medium" pitchFamily="2" charset="-128"/>
              </a:rPr>
              <a:t>RAM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會不夠，所以我們使用 </a:t>
            </a: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Keras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中的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TW" sz="2000" dirty="0" err="1">
                <a:latin typeface="Heiti TC Medium" pitchFamily="2" charset="-128"/>
                <a:ea typeface="Heiti TC Medium" pitchFamily="2" charset="-128"/>
              </a:rPr>
              <a:t>DataGenerator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，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將資料在要訓練時，才分批進行上傳及訓練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n"/>
            </a:pP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比賽沒有提供開放下載的測試集標註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 </a:t>
            </a:r>
            <a:endParaRPr kumimoji="1"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從訓練集切分開發集</a:t>
            </a:r>
            <a:endParaRPr kumimoji="1" lang="en-US" altLang="zh-TW" sz="2000" dirty="0">
              <a:latin typeface="Heiti TC Medium" pitchFamily="2" charset="-128"/>
              <a:ea typeface="Heiti TC Medium" pitchFamily="2" charset="-128"/>
            </a:endParaRPr>
          </a:p>
          <a:p>
            <a:pPr marL="914400" lvl="1" indent="-457200">
              <a:lnSpc>
                <a:spcPct val="200000"/>
              </a:lnSpc>
              <a:buFont typeface="+mj-lt"/>
              <a:buAutoNum type="arabicPeriod"/>
            </a:pP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上傳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 Kaggle </a:t>
            </a:r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驗證模型訓練結果，目標</a:t>
            </a:r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 </a:t>
            </a:r>
            <a:r>
              <a:rPr kumimoji="1" lang="en-US" altLang="zh-TW" sz="2000" dirty="0">
                <a:latin typeface="Heiti TC Medium" pitchFamily="2" charset="-128"/>
                <a:ea typeface="Heiti TC Medium" pitchFamily="2" charset="-128"/>
              </a:rPr>
              <a:t>Score &gt; 0.4</a:t>
            </a:r>
            <a:endParaRPr kumimoji="1" lang="en-US" altLang="zh-CN" sz="2000" dirty="0"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996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900" decel="100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Heiti TC Medium" pitchFamily="2" charset="-128"/>
                <a:ea typeface="Heiti TC Medium" pitchFamily="2" charset="-128"/>
              </a:rPr>
              <a:t>合併圖片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A9A08-D89A-CE4E-AF5A-AA8CE3A5FA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77059"/>
            <a:ext cx="12192000" cy="34519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F046B3-6540-1444-AD18-D08F81C0E566}"/>
              </a:ext>
            </a:extLst>
          </p:cNvPr>
          <p:cNvSpPr/>
          <p:nvPr/>
        </p:nvSpPr>
        <p:spPr>
          <a:xfrm>
            <a:off x="838200" y="178787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import numpy as np</a:t>
            </a:r>
          </a:p>
          <a:p>
            <a:r>
              <a:rPr kumimoji="1" lang="zh-CN" altLang="en-US" sz="2000" dirty="0">
                <a:latin typeface="Heiti TC Medium" pitchFamily="2" charset="-128"/>
                <a:ea typeface="Heiti TC Medium" pitchFamily="2" charset="-128"/>
              </a:rPr>
              <a:t>import cv2</a:t>
            </a:r>
          </a:p>
        </p:txBody>
      </p:sp>
    </p:spTree>
    <p:extLst>
      <p:ext uri="{BB962C8B-B14F-4D97-AF65-F5344CB8AC3E}">
        <p14:creationId xmlns:p14="http://schemas.microsoft.com/office/powerpoint/2010/main" val="184408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D273B725-398F-1445-820F-334299DC92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A4C142-F795-C749-9B08-410682141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53" y="0"/>
            <a:ext cx="12054893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DE5F5A-5F26-ED4A-9F80-097D7D527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622" y="182563"/>
            <a:ext cx="32512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8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eiti TC Medium" pitchFamily="2" charset="-128"/>
                <a:ea typeface="Heiti TC Medium" pitchFamily="2" charset="-128"/>
              </a:rPr>
              <a:t>Oversampling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7</a:t>
            </a:fld>
            <a:endParaRPr lang="zh-CN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B6397C-7DD3-B442-A283-B3C9C82F66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96058"/>
            <a:ext cx="12192000" cy="30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9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B5630-EC9A-EC41-9C4A-C92973A4F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eiti TC Medium" pitchFamily="2" charset="-128"/>
                <a:ea typeface="Heiti TC Medium" pitchFamily="2" charset="-128"/>
              </a:rPr>
              <a:t>Oversampling</a:t>
            </a:r>
            <a:endParaRPr kumimoji="1"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20BF253-0F8C-C540-9D47-E501601997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F963683-69C5-4225-8B2B-0C82CECB9400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 descr="图片包含 屏幕截图&#10;&#10;描述已自动生成">
            <a:extLst>
              <a:ext uri="{FF2B5EF4-FFF2-40B4-BE49-F238E27FC236}">
                <a16:creationId xmlns:a16="http://schemas.microsoft.com/office/drawing/2014/main" id="{3094487F-F40F-F14B-AB3E-DD2BDD91FA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713729"/>
            <a:ext cx="12192000" cy="2246043"/>
          </a:xfrm>
          <a:prstGeom prst="rect">
            <a:avLst/>
          </a:prstGeom>
        </p:spPr>
      </p:pic>
      <p:pic>
        <p:nvPicPr>
          <p:cNvPr id="8" name="图片 7" descr="图片包含 屏幕截图&#10;&#10;描述已自动生成">
            <a:extLst>
              <a:ext uri="{FF2B5EF4-FFF2-40B4-BE49-F238E27FC236}">
                <a16:creationId xmlns:a16="http://schemas.microsoft.com/office/drawing/2014/main" id="{77397CA1-9406-DE4F-A515-33837616B2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56635"/>
            <a:ext cx="12192000" cy="2906165"/>
          </a:xfrm>
          <a:prstGeom prst="rect">
            <a:avLst/>
          </a:prstGeom>
        </p:spPr>
      </p:pic>
      <p:pic>
        <p:nvPicPr>
          <p:cNvPr id="9" name="图片 8" descr="图片包含 屏幕截图&#10;&#10;描述已自动生成">
            <a:extLst>
              <a:ext uri="{FF2B5EF4-FFF2-40B4-BE49-F238E27FC236}">
                <a16:creationId xmlns:a16="http://schemas.microsoft.com/office/drawing/2014/main" id="{BD897041-4333-5546-B715-F4E6364E96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7833" y="332550"/>
            <a:ext cx="1787532" cy="1788143"/>
          </a:xfrm>
          <a:prstGeom prst="ellipse">
            <a:avLst/>
          </a:prstGeom>
        </p:spPr>
      </p:pic>
      <p:pic>
        <p:nvPicPr>
          <p:cNvPr id="10" name="图片 9" descr="图片包含 屏幕截图&#10;&#10;描述已自动生成">
            <a:extLst>
              <a:ext uri="{FF2B5EF4-FFF2-40B4-BE49-F238E27FC236}">
                <a16:creationId xmlns:a16="http://schemas.microsoft.com/office/drawing/2014/main" id="{B39F028F-9D85-4F48-93D0-B1A032FC49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6485" y="341222"/>
            <a:ext cx="1886924" cy="185898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9099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546</Words>
  <Application>Microsoft Office PowerPoint</Application>
  <PresentationFormat>宽屏</PresentationFormat>
  <Paragraphs>109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Heiti TC Medium</vt:lpstr>
      <vt:lpstr>华文细黑</vt:lpstr>
      <vt:lpstr>思源黑体 CN Light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檔案資料</vt:lpstr>
      <vt:lpstr>需要預測的蛋白質種類</vt:lpstr>
      <vt:lpstr>訓練資料</vt:lpstr>
      <vt:lpstr>困難及解決辦法</vt:lpstr>
      <vt:lpstr>合併圖片</vt:lpstr>
      <vt:lpstr>PowerPoint 演示文稿</vt:lpstr>
      <vt:lpstr>Oversampling</vt:lpstr>
      <vt:lpstr>Oversampling</vt:lpstr>
      <vt:lpstr>Split</vt:lpstr>
      <vt:lpstr>DataGenerator</vt:lpstr>
      <vt:lpstr>Data Augmentation</vt:lpstr>
      <vt:lpstr>Make Model</vt:lpstr>
      <vt:lpstr>Learning Rate</vt:lpstr>
      <vt:lpstr>Metric</vt:lpstr>
      <vt:lpstr>訓練結果</vt:lpstr>
      <vt:lpstr>未來建議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王澤生</cp:lastModifiedBy>
  <cp:revision>174</cp:revision>
  <dcterms:created xsi:type="dcterms:W3CDTF">2018-09-11T09:25:09Z</dcterms:created>
  <dcterms:modified xsi:type="dcterms:W3CDTF">2019-06-19T07:54:55Z</dcterms:modified>
</cp:coreProperties>
</file>